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88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adhilrezam/applied_data_science_capstone/blob/main/jupyter-labs-eda-dataviz.ipynb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dhilrezam/applied_data_science_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Fadhil Reza Maulana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December, 12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EF704-3FD6-C812-FC25-BA8AB04A5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49988"/>
            <a:ext cx="4946574" cy="2704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6A260-A29D-9C1D-385F-F250C3AC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86061"/>
            <a:ext cx="4946574" cy="2704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8AE7E5-7575-08EC-8230-51FFA6483EF0}"/>
              </a:ext>
            </a:extLst>
          </p:cNvPr>
          <p:cNvSpPr txBox="1"/>
          <p:nvPr/>
        </p:nvSpPr>
        <p:spPr>
          <a:xfrm>
            <a:off x="1034473" y="4415196"/>
            <a:ext cx="398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Both chart show us which Orbit Type and Year with the highest success rate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4E156-E3AC-155A-9454-748DAC799C24}"/>
              </a:ext>
            </a:extLst>
          </p:cNvPr>
          <p:cNvSpPr txBox="1"/>
          <p:nvPr/>
        </p:nvSpPr>
        <p:spPr>
          <a:xfrm>
            <a:off x="1034473" y="5398593"/>
            <a:ext cx="398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hlinkClick r:id="rId5"/>
              </a:rPr>
              <a:t>EDA Data Viz GitHub URL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Folium EDA GitHub URL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4206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4D22-94A5-33BD-CE03-03BD0C48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5" y="3133261"/>
            <a:ext cx="6158396" cy="3093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C9A62-6128-7CC0-8BE9-8C6F46D8BDAF}"/>
              </a:ext>
            </a:extLst>
          </p:cNvPr>
          <p:cNvSpPr txBox="1"/>
          <p:nvPr/>
        </p:nvSpPr>
        <p:spPr>
          <a:xfrm>
            <a:off x="6958714" y="4218161"/>
            <a:ext cx="3662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From the plot we can see that most Flight Number from all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LaunchSite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was </a:t>
            </a:r>
            <a:r>
              <a:rPr lang="en-US" b="1" u="sng" dirty="0">
                <a:solidFill>
                  <a:srgbClr val="0948CB"/>
                </a:solidFill>
                <a:latin typeface="Bahnschrift" panose="020B0502040204020203" pitchFamily="34" charset="0"/>
              </a:rPr>
              <a:t>successfully landed</a:t>
            </a:r>
            <a:endParaRPr lang="en-ID" b="1" u="sng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D20C3-9A51-60F7-3DD4-84F76125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15" y="1887675"/>
            <a:ext cx="6174557" cy="3082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5E2F40-A1DD-61AB-2765-619C7E1EDF72}"/>
              </a:ext>
            </a:extLst>
          </p:cNvPr>
          <p:cNvSpPr txBox="1"/>
          <p:nvPr/>
        </p:nvSpPr>
        <p:spPr>
          <a:xfrm>
            <a:off x="1198601" y="4715104"/>
            <a:ext cx="3662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From plot we can see that Launch Site ‘CCAFS SLC 40’  is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launchsite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with the </a:t>
            </a:r>
            <a:r>
              <a:rPr lang="en-US" b="1" u="sng" dirty="0">
                <a:solidFill>
                  <a:srgbClr val="0948CB"/>
                </a:solidFill>
                <a:latin typeface="Bahnschrift" panose="020B0502040204020203" pitchFamily="34" charset="0"/>
              </a:rPr>
              <a:t>highest landing failure 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for Falcon9 with Payload under 6000 Kg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F3432-01DB-2B42-0D47-F7ECE724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601823"/>
            <a:ext cx="6329890" cy="3461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38602-6326-88FF-072D-0DFB5913809E}"/>
              </a:ext>
            </a:extLst>
          </p:cNvPr>
          <p:cNvSpPr txBox="1"/>
          <p:nvPr/>
        </p:nvSpPr>
        <p:spPr>
          <a:xfrm>
            <a:off x="5890674" y="5155038"/>
            <a:ext cx="3662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Graph above show us that ES-L1 orbit type has the highest success rate than other orbit type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ED80C-F668-905C-6EF7-A0F7EC80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988" y="1626782"/>
            <a:ext cx="6233022" cy="3342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9C600-F3EB-4305-29CC-CA4271856169}"/>
              </a:ext>
            </a:extLst>
          </p:cNvPr>
          <p:cNvSpPr txBox="1"/>
          <p:nvPr/>
        </p:nvSpPr>
        <p:spPr>
          <a:xfrm>
            <a:off x="5146159" y="5142680"/>
            <a:ext cx="4544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VLEO orbit type become the most successful orbit with the highest rate of flight number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67C52-640E-C418-2ACC-DE7D97A9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42" y="1431201"/>
            <a:ext cx="6959547" cy="3708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A6F41-5314-3B5E-E31F-2A753E03C95B}"/>
              </a:ext>
            </a:extLst>
          </p:cNvPr>
          <p:cNvSpPr txBox="1"/>
          <p:nvPr/>
        </p:nvSpPr>
        <p:spPr>
          <a:xfrm>
            <a:off x="5670148" y="5306783"/>
            <a:ext cx="454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VLEO become an Orbit with flight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payloadmass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over 12000 Kg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6457D-CFCD-8045-A902-91FCFACE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8" y="1270774"/>
            <a:ext cx="6601285" cy="3609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83B18-33EF-4593-06E7-55E069512F86}"/>
              </a:ext>
            </a:extLst>
          </p:cNvPr>
          <p:cNvSpPr txBox="1"/>
          <p:nvPr/>
        </p:nvSpPr>
        <p:spPr>
          <a:xfrm>
            <a:off x="5670148" y="5306783"/>
            <a:ext cx="4544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From the plot above we can see that The success rate from rocket launch each year is mostly increase, exceptional form year 2017 to 2018 there’s slightly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decreseasing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.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81D48-1770-488A-1193-B5263955F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78" y="2973206"/>
            <a:ext cx="3873759" cy="2737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B724C6-D0A9-21D3-A772-D344100761B9}"/>
              </a:ext>
            </a:extLst>
          </p:cNvPr>
          <p:cNvSpPr txBox="1"/>
          <p:nvPr/>
        </p:nvSpPr>
        <p:spPr>
          <a:xfrm>
            <a:off x="6096000" y="3867886"/>
            <a:ext cx="4544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With Distinct from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LaunchSite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column we can get unique value from that column. And now we get there are 4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unqieu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Launch Site Name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22C64-032E-699B-5483-B12B9D0A4806}"/>
              </a:ext>
            </a:extLst>
          </p:cNvPr>
          <p:cNvSpPr txBox="1"/>
          <p:nvPr/>
        </p:nvSpPr>
        <p:spPr>
          <a:xfrm>
            <a:off x="1222744" y="4503949"/>
            <a:ext cx="689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To get top 5 Launch Site Name that begin with CCA we use LIKE and limit to only 5 query result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2A91A-90EC-4BA7-8366-C4E1ABDB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52" y="1540957"/>
            <a:ext cx="9745589" cy="27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A504E-ACB9-072E-8925-5B5A19F0B2C8}"/>
              </a:ext>
            </a:extLst>
          </p:cNvPr>
          <p:cNvSpPr txBox="1"/>
          <p:nvPr/>
        </p:nvSpPr>
        <p:spPr>
          <a:xfrm>
            <a:off x="1222744" y="4503949"/>
            <a:ext cx="689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To get Total Payload carried by NASA we use SUM on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PayloadMassKg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and use like filter on Customer column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D6612-5FDC-4E86-24D3-CE8C3546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192" y="1754094"/>
            <a:ext cx="4782421" cy="20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3927" y="1253331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6ED05-C3B2-9752-0D41-C47E60993EB3}"/>
              </a:ext>
            </a:extLst>
          </p:cNvPr>
          <p:cNvSpPr txBox="1"/>
          <p:nvPr/>
        </p:nvSpPr>
        <p:spPr>
          <a:xfrm>
            <a:off x="2428285" y="5004504"/>
            <a:ext cx="689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Query above show us how to get avg payload mass that carried by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booseter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version F9 v1.1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CB7A1-F7FE-75B0-0E3C-475FDFB7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95" y="1707720"/>
            <a:ext cx="6181851" cy="29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652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BA32E-EC1C-FFA7-B891-9FAB1D97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03" y="2016023"/>
            <a:ext cx="6058425" cy="1996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7A71BB-B979-3FB8-7FAA-2A7D0335A19A}"/>
              </a:ext>
            </a:extLst>
          </p:cNvPr>
          <p:cNvSpPr txBox="1"/>
          <p:nvPr/>
        </p:nvSpPr>
        <p:spPr>
          <a:xfrm>
            <a:off x="2424280" y="4679334"/>
            <a:ext cx="6896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To find the first successful landing that means we have to query the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minum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date that exist in this database. So we have to use MIN on Date column and use like filter on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landingoutcome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column to have value Success (ground pad)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109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08E3D-DB41-9080-7373-AB65CFA7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01" y="2298960"/>
            <a:ext cx="4887014" cy="2727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7510CF-FCA1-F751-6382-A24D204A8999}"/>
              </a:ext>
            </a:extLst>
          </p:cNvPr>
          <p:cNvSpPr txBox="1"/>
          <p:nvPr/>
        </p:nvSpPr>
        <p:spPr>
          <a:xfrm>
            <a:off x="2424280" y="5388549"/>
            <a:ext cx="689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Use filter on landing outcome and </a:t>
            </a:r>
            <a:r>
              <a:rPr lang="en-US" dirty="0" err="1">
                <a:solidFill>
                  <a:srgbClr val="0948CB"/>
                </a:solidFill>
                <a:latin typeface="Bahnschrift" panose="020B0502040204020203" pitchFamily="34" charset="0"/>
              </a:rPr>
              <a:t>payloadmasskg</a:t>
            </a:r>
            <a:r>
              <a:rPr lang="en-US" dirty="0">
                <a:solidFill>
                  <a:srgbClr val="0948CB"/>
                </a:solidFill>
                <a:latin typeface="Bahnschrift" panose="020B0502040204020203" pitchFamily="34" charset="0"/>
              </a:rPr>
              <a:t> with value over 4000 and under 6000</a:t>
            </a:r>
            <a:endParaRPr lang="en-ID" dirty="0">
              <a:solidFill>
                <a:srgbClr val="0948CB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E6778-0A34-24B9-DCF5-7EEBC684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07" y="1524776"/>
            <a:ext cx="4427604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A7584-5DE2-7347-9BC5-3A93D4BF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92" y="1610246"/>
            <a:ext cx="4381880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16DE5-1FE8-11F1-6B96-C0BF7AB13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96" y="1648745"/>
            <a:ext cx="5703361" cy="31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0805B-6FB7-EFFC-954A-8D1467E0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06" y="1807946"/>
            <a:ext cx="5012645" cy="43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Rocket Launch Site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63EDB-1296-AE90-B778-A5525B86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54" y="1368287"/>
            <a:ext cx="9322892" cy="45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5853" y="5556061"/>
            <a:ext cx="10515600" cy="8711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spcBef>
                <a:spcPts val="1400"/>
              </a:spcBef>
              <a:buNone/>
            </a:pPr>
            <a:r>
              <a:rPr lang="en-US" sz="1800" b="1" dirty="0">
                <a:solidFill>
                  <a:srgbClr val="0948CB"/>
                </a:solidFill>
                <a:latin typeface="Bahnschrift Light" panose="020B0502040204020203" pitchFamily="34" charset="0"/>
              </a:rPr>
              <a:t>Maps above show us the coordinate of  CCAFS ALC-40 Launch Site. Green markers indicates a successful landing and the red markers indicates an unsuccessful landing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ALC-40 Launch Site Marker Color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F932-9E12-889A-651C-E5C3AC4D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04" y="1413960"/>
            <a:ext cx="7665298" cy="38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 Distance to Public Places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980175-1189-7C55-178B-41654FCCB7F6}"/>
              </a:ext>
            </a:extLst>
          </p:cNvPr>
          <p:cNvGrpSpPr/>
          <p:nvPr/>
        </p:nvGrpSpPr>
        <p:grpSpPr>
          <a:xfrm>
            <a:off x="838574" y="1519823"/>
            <a:ext cx="3574542" cy="2828893"/>
            <a:chOff x="906209" y="1519823"/>
            <a:chExt cx="4347613" cy="31452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A5BADF-B197-40CA-549F-D365D86E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209" y="1519823"/>
              <a:ext cx="4347613" cy="314521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5E73BA-4414-E8B7-157F-6B70159960C3}"/>
                </a:ext>
              </a:extLst>
            </p:cNvPr>
            <p:cNvSpPr/>
            <p:nvPr/>
          </p:nvSpPr>
          <p:spPr>
            <a:xfrm>
              <a:off x="1679279" y="4203374"/>
              <a:ext cx="280147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Distance to Coastline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FE9CD7-BD81-624B-AC6A-AB26C5FCA2E0}"/>
              </a:ext>
            </a:extLst>
          </p:cNvPr>
          <p:cNvGrpSpPr/>
          <p:nvPr/>
        </p:nvGrpSpPr>
        <p:grpSpPr>
          <a:xfrm>
            <a:off x="4473963" y="1519823"/>
            <a:ext cx="3496498" cy="2828893"/>
            <a:chOff x="5907147" y="1519823"/>
            <a:chExt cx="3757849" cy="31452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F042E6-101A-1CF8-24C0-AF097629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7147" y="1519823"/>
              <a:ext cx="3757849" cy="314521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322322-2EA5-158A-8956-15A0BAD6FC6C}"/>
                </a:ext>
              </a:extLst>
            </p:cNvPr>
            <p:cNvSpPr/>
            <p:nvPr/>
          </p:nvSpPr>
          <p:spPr>
            <a:xfrm>
              <a:off x="6427718" y="4124941"/>
              <a:ext cx="271670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Distance to Highway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423871-E617-5E09-8803-A0D25F59A2C0}"/>
              </a:ext>
            </a:extLst>
          </p:cNvPr>
          <p:cNvSpPr txBox="1"/>
          <p:nvPr/>
        </p:nvSpPr>
        <p:spPr>
          <a:xfrm>
            <a:off x="2978925" y="4738012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Are launch sites in close proximity to railways? No</a:t>
            </a:r>
          </a:p>
          <a:p>
            <a:r>
              <a:rPr lang="en-US" dirty="0"/>
              <a:t>Are launch sites in close proximity to highways? No</a:t>
            </a:r>
          </a:p>
          <a:p>
            <a:r>
              <a:rPr lang="en-US" dirty="0"/>
              <a:t>Are launch sites in close proximity to coastline? Yes</a:t>
            </a:r>
          </a:p>
          <a:p>
            <a:r>
              <a:rPr lang="en-US" dirty="0"/>
              <a:t>Do launch sites keep certain distance away from cities? Yes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0765" y="5196937"/>
            <a:ext cx="9479775" cy="86271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chart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above,</a:t>
            </a:r>
            <a:r>
              <a:rPr lang="en-US" sz="2200" b="1" dirty="0" err="1">
                <a:solidFill>
                  <a:srgbClr val="00B050"/>
                </a:solidFill>
                <a:latin typeface="Abadi" panose="020B0604020104020204" pitchFamily="34" charset="0"/>
              </a:rPr>
              <a:t>KSC</a:t>
            </a:r>
            <a:r>
              <a:rPr lang="en-US" sz="2200" b="1" dirty="0">
                <a:solidFill>
                  <a:srgbClr val="00B050"/>
                </a:solidFill>
                <a:latin typeface="Abadi" panose="020B0604020104020204" pitchFamily="34" charset="0"/>
              </a:rPr>
              <a:t> LC-39A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 most successful launch site, with success rate around </a:t>
            </a:r>
            <a:r>
              <a:rPr lang="en-US" sz="2200" dirty="0">
                <a:solidFill>
                  <a:srgbClr val="00B050"/>
                </a:solidFill>
                <a:latin typeface="Abadi" panose="020B0604020104020204" pitchFamily="34" charset="0"/>
              </a:rPr>
              <a:t>41 %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CCAFS SLC-40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with the lowest success rate with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12, 5 %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 on Each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B9F8F-8C7C-2AD6-9BFD-CF22461CF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120" y="1507730"/>
            <a:ext cx="9839759" cy="33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Version Success Rate Based on Payload Mass (kg)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58639-1ADE-6CA3-559D-6A0CF5A1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289"/>
            <a:ext cx="12192000" cy="4066165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58030ED-350B-7D34-D397-1DFE5EE0B88F}"/>
              </a:ext>
            </a:extLst>
          </p:cNvPr>
          <p:cNvSpPr txBox="1">
            <a:spLocks/>
          </p:cNvSpPr>
          <p:nvPr/>
        </p:nvSpPr>
        <p:spPr>
          <a:xfrm>
            <a:off x="950765" y="5749044"/>
            <a:ext cx="9479775" cy="8627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rocket launch with Payload mass around 60.000 Kg – 90.000 Kg. we can see that all the Booster Version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had failed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launches.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Version Success Rate Based on Payload Mass (kg)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72321-6CAE-C53D-E63A-C469C214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98458B-1902-2669-F92A-C518276C87D3}"/>
              </a:ext>
            </a:extLst>
          </p:cNvPr>
          <p:cNvSpPr txBox="1">
            <a:spLocks/>
          </p:cNvSpPr>
          <p:nvPr/>
        </p:nvSpPr>
        <p:spPr>
          <a:xfrm>
            <a:off x="950765" y="5749044"/>
            <a:ext cx="9479775" cy="8627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rocket launch with Payload mass under 5500 Kg. we can see that all the Booster Version had </a:t>
            </a:r>
            <a:r>
              <a:rPr lang="en-US" sz="2200" dirty="0">
                <a:solidFill>
                  <a:srgbClr val="00B050"/>
                </a:solidFill>
                <a:latin typeface="Abadi" panose="020B0604020104020204" pitchFamily="34" charset="0"/>
              </a:rPr>
              <a:t>succeed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launches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E6AA6-8B95-DF97-57C3-28876FA1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26" y="1624920"/>
            <a:ext cx="6598707" cy="3608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EA58DA-ED42-C514-0783-96CA9BC67C87}"/>
              </a:ext>
            </a:extLst>
          </p:cNvPr>
          <p:cNvSpPr/>
          <p:nvPr/>
        </p:nvSpPr>
        <p:spPr>
          <a:xfrm>
            <a:off x="6907433" y="2644170"/>
            <a:ext cx="47134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the plot beside, we can see that in this dataset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en-US" sz="2400" b="1" i="1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</a:t>
            </a:r>
            <a:r>
              <a:rPr lang="en-US" sz="2400" b="1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TreeClassifier</a:t>
            </a:r>
            <a:r>
              <a:rPr lang="en-US" sz="2400" b="1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the best</a:t>
            </a:r>
          </a:p>
          <a:p>
            <a:pPr algn="just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with the best accuracy result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C9A32-91ED-6B71-E0B0-97226821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2" y="1500634"/>
            <a:ext cx="5344678" cy="41272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FC1406-65E9-C47D-A085-8EA81978857C}"/>
              </a:ext>
            </a:extLst>
          </p:cNvPr>
          <p:cNvSpPr/>
          <p:nvPr/>
        </p:nvSpPr>
        <p:spPr>
          <a:xfrm>
            <a:off x="6572179" y="2225446"/>
            <a:ext cx="4713432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model has the highest accuracy among other algorithm, and it can be proved by this confusion matrix beside. the model only made 3 prediction errors, which predicting the rockets that didn't land that did actually it was landed.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3670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‘CCAFS SLC 40’  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highest landing failure for Falcon9 with Payload under 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ES-L1 orbit type has the highest success rate than other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type become the most successful orbit with the highest rate of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from rocket launch each year is mostly increase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use SpaceX API and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encoded by one hot encoding and was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sclaed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 API Data Collection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F1B648-9465-3D66-E571-7F838EBFDEF0}"/>
              </a:ext>
            </a:extLst>
          </p:cNvPr>
          <p:cNvGrpSpPr/>
          <p:nvPr/>
        </p:nvGrpSpPr>
        <p:grpSpPr>
          <a:xfrm>
            <a:off x="7616730" y="1350057"/>
            <a:ext cx="2469642" cy="4913291"/>
            <a:chOff x="7616730" y="1562485"/>
            <a:chExt cx="2469642" cy="491329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1C16871-6C09-0ECF-B607-2DFB5272575E}"/>
                </a:ext>
              </a:extLst>
            </p:cNvPr>
            <p:cNvSpPr/>
            <p:nvPr/>
          </p:nvSpPr>
          <p:spPr>
            <a:xfrm>
              <a:off x="8010701" y="1562485"/>
              <a:ext cx="168170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 Request SpaceX API</a:t>
              </a:r>
              <a:endParaRPr lang="en-ID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D6624FA-6A6B-BFD1-5993-4ABF2B03CCC6}"/>
                </a:ext>
              </a:extLst>
            </p:cNvPr>
            <p:cNvSpPr/>
            <p:nvPr/>
          </p:nvSpPr>
          <p:spPr>
            <a:xfrm>
              <a:off x="7616730" y="2977573"/>
              <a:ext cx="2469642" cy="38792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Normalize </a:t>
              </a:r>
              <a:r>
                <a:rPr lang="en-US" dirty="0" err="1"/>
                <a:t>json</a:t>
              </a:r>
              <a:endParaRPr lang="en-ID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845D22C-513C-5DBE-F496-44290E153C8E}"/>
                </a:ext>
              </a:extLst>
            </p:cNvPr>
            <p:cNvSpPr/>
            <p:nvPr/>
          </p:nvSpPr>
          <p:spPr>
            <a:xfrm>
              <a:off x="8010702" y="4321723"/>
              <a:ext cx="168170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Convert to </a:t>
              </a:r>
              <a:r>
                <a:rPr lang="en-US" dirty="0" err="1"/>
                <a:t>Dataframe</a:t>
              </a:r>
              <a:endParaRPr lang="en-ID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12DAD5-3058-CD9C-4EC8-A73C3A8A487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8851552" y="2111534"/>
              <a:ext cx="1" cy="649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83D868-D41F-6728-116C-D61129BA0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1552" y="3410592"/>
              <a:ext cx="1" cy="866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F5E8483-0A18-473D-6124-5EAED63A8B72}"/>
                </a:ext>
              </a:extLst>
            </p:cNvPr>
            <p:cNvSpPr/>
            <p:nvPr/>
          </p:nvSpPr>
          <p:spPr>
            <a:xfrm>
              <a:off x="8057226" y="5829231"/>
              <a:ext cx="1588650" cy="646545"/>
            </a:xfrm>
            <a:prstGeom prst="parallelogram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Stored to </a:t>
              </a:r>
              <a:r>
                <a:rPr lang="en-US" dirty="0" err="1"/>
                <a:t>Dataframe</a:t>
              </a:r>
              <a:endParaRPr lang="en-ID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8D4B69-4BE4-6978-9B96-A7E5AF8B4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524" y="4915864"/>
              <a:ext cx="1" cy="866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Falcon9 HTML Web Scrapping 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3583EE-DB65-5577-DBFD-24DEFF7A4908}"/>
              </a:ext>
            </a:extLst>
          </p:cNvPr>
          <p:cNvGrpSpPr/>
          <p:nvPr/>
        </p:nvGrpSpPr>
        <p:grpSpPr>
          <a:xfrm>
            <a:off x="7616730" y="1412934"/>
            <a:ext cx="2469642" cy="4805854"/>
            <a:chOff x="7616730" y="1625362"/>
            <a:chExt cx="2469642" cy="480585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1792AB2-50AE-9A1B-4BA5-7CBFA6DB199A}"/>
                </a:ext>
              </a:extLst>
            </p:cNvPr>
            <p:cNvSpPr/>
            <p:nvPr/>
          </p:nvSpPr>
          <p:spPr>
            <a:xfrm>
              <a:off x="7813715" y="1625362"/>
              <a:ext cx="207567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 Request HTML Falcon9 Page</a:t>
              </a:r>
              <a:endParaRPr lang="en-ID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7227532-7DA8-3FBA-F1BA-8977DAD34B0C}"/>
                </a:ext>
              </a:extLst>
            </p:cNvPr>
            <p:cNvSpPr/>
            <p:nvPr/>
          </p:nvSpPr>
          <p:spPr>
            <a:xfrm>
              <a:off x="7616730" y="2875977"/>
              <a:ext cx="2469642" cy="46986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</a:t>
              </a:r>
              <a:r>
                <a:rPr lang="en-US" dirty="0" err="1"/>
                <a:t>BeautifulSoup</a:t>
              </a:r>
              <a:r>
                <a:rPr lang="en-US" dirty="0"/>
                <a:t> Object</a:t>
              </a:r>
              <a:endParaRPr lang="en-ID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9143B6-A59C-ED2A-90DD-D14E0032A438}"/>
                </a:ext>
              </a:extLst>
            </p:cNvPr>
            <p:cNvSpPr/>
            <p:nvPr/>
          </p:nvSpPr>
          <p:spPr>
            <a:xfrm>
              <a:off x="8010702" y="4026165"/>
              <a:ext cx="1681701" cy="54904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column and variable</a:t>
              </a:r>
              <a:endParaRPr lang="en-ID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44F68A8-B920-0919-AEBB-7EF689DB4B7A}"/>
                </a:ext>
              </a:extLst>
            </p:cNvPr>
            <p:cNvCxnSpPr>
              <a:cxnSpLocks/>
            </p:cNvCxnSpPr>
            <p:nvPr/>
          </p:nvCxnSpPr>
          <p:spPr>
            <a:xfrm>
              <a:off x="8851551" y="2247705"/>
              <a:ext cx="2" cy="569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239D84-D4E9-9686-6B10-3E90CC0CE444}"/>
                </a:ext>
              </a:extLst>
            </p:cNvPr>
            <p:cNvCxnSpPr>
              <a:cxnSpLocks/>
            </p:cNvCxnSpPr>
            <p:nvPr/>
          </p:nvCxnSpPr>
          <p:spPr>
            <a:xfrm>
              <a:off x="8851553" y="3410592"/>
              <a:ext cx="0" cy="454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C07E08D-D646-6C86-BD34-8F9609BF0A39}"/>
                </a:ext>
              </a:extLst>
            </p:cNvPr>
            <p:cNvSpPr/>
            <p:nvPr/>
          </p:nvSpPr>
          <p:spPr>
            <a:xfrm>
              <a:off x="7813715" y="5565178"/>
              <a:ext cx="2029146" cy="866038"/>
            </a:xfrm>
            <a:prstGeom prst="parallelogram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Create </a:t>
              </a:r>
              <a:r>
                <a:rPr lang="en-US" dirty="0" err="1"/>
                <a:t>dict</a:t>
              </a:r>
              <a:r>
                <a:rPr lang="en-US" dirty="0"/>
                <a:t> and Stored to </a:t>
              </a:r>
              <a:r>
                <a:rPr lang="en-US" dirty="0" err="1"/>
                <a:t>Dataframe</a:t>
              </a:r>
              <a:endParaRPr lang="en-ID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C32573-D100-EB33-5C5F-F8374259D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524" y="4620306"/>
              <a:ext cx="1" cy="866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3538" y="1380967"/>
            <a:ext cx="54275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383B8-98F9-ECC5-E438-4EB7CF696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320" y="1571679"/>
            <a:ext cx="1201360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</TotalTime>
  <Words>1396</Words>
  <Application>Microsoft Office PowerPoint</Application>
  <PresentationFormat>Widescreen</PresentationFormat>
  <Paragraphs>206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Bahnschrift</vt:lpstr>
      <vt:lpstr>Bahnschrift Light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Fadhil Reza Maulana</cp:lastModifiedBy>
  <cp:revision>212</cp:revision>
  <dcterms:created xsi:type="dcterms:W3CDTF">2021-04-29T18:58:34Z</dcterms:created>
  <dcterms:modified xsi:type="dcterms:W3CDTF">2022-12-16T04:44:46Z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